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83" r:id="rId4"/>
    <p:sldId id="284" r:id="rId5"/>
    <p:sldId id="257" r:id="rId6"/>
    <p:sldId id="258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60" r:id="rId22"/>
    <p:sldId id="276" r:id="rId23"/>
    <p:sldId id="277" r:id="rId24"/>
    <p:sldId id="278" r:id="rId25"/>
    <p:sldId id="279" r:id="rId26"/>
    <p:sldId id="261" r:id="rId27"/>
    <p:sldId id="280" r:id="rId28"/>
    <p:sldId id="281" r:id="rId29"/>
    <p:sldId id="282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Stijl, licht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Stijl, licht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93" d="100"/>
          <a:sy n="193" d="100"/>
        </p:scale>
        <p:origin x="186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C6AF4B05-5919-4B19-940B-9074E0FC38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88" t="9091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B248D8-CF52-4E79-8818-CCF3E9CD55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EE853D4C-8752-44E5-AD7A-063F8234AA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73F69954-D4AA-45CE-A548-AEBF62E313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68A9AF-AB93-401A-8CE9-F39578B3A7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884D755-D741-471A-A4CA-F50EF5B592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15B122A-DB1B-47F1-9D17-7AAD12FDCC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F5D230F-E76B-4836-8358-A102EEAE77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2430D58-5160-48FC-8844-63C3E0B104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35B9D0E-1620-4053-A7CC-0315832CBFC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384EAA0-3D9E-4D80-B921-03DB831EC6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7733966-4929-4D6A-9E07-2410580C02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E0B5A27-B6CC-4E73-8D9A-3FEFD3FB68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EEA3C4E-D362-4242-9810-2D32F7E94C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B38A6C6-EFF5-4EE1-ADFE-B5F507B080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015C031-4320-4BBA-86BE-C1C67FBBA9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E8CBF99-47D6-4D49-BB15-0D7BE834E29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FE1EFA5-BC29-4544-8FD3-018ACD2121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25904B-4221-4FAD-BE3E-44A63F3CE0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F82C6C7-DBDD-44C9-8FCF-ADED6B5B3B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C53B382-C708-47B5-AA1D-0BEC4F042B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6953A60-0310-4285-8409-1D3868C9BB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3773B86-6265-4CC5-83C1-A09F76FEDC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065C455-96CD-464F-BFF3-C22DBF3A0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237F692-81B3-4CD6-972E-7796DD644C9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ECA07D0-9E86-4A9B-BAB4-43493766AC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8FA0748-B289-4275-B061-F24BC6DBB9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3ECAB31-E589-40F0-B92D-1D4BB1A1C0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C59E4A1-C61A-41D0-AF5B-57D898401E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95CAE1B-7705-4527-ACE1-3A682722B9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46A045C-2507-4310-A46F-3C24C36D57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D534929-5355-4FCC-B28D-23A2B339A47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F81BF46-0D3A-4438-8EEE-6121B670CE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C3AD23-F5B5-4D59-8AC8-81D53B8B34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9052C6B-3534-4A9B-B622-E8D5D13218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4D56ED8-876B-4EE6-B357-10A12B5BA9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5D4CDC2-E214-4417-8095-5B2F91AEAB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6C5CE46-26FC-41D6-A21C-F65C878955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6C81983-24FD-4606-B8D4-469D798802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41EB9C6-04B6-40DB-9DC7-D04A93BFD6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871D9AB-A0B0-47A4-A672-76333E7055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475B67C-4900-48BA-9B5E-B8757884B4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E1C3B6C-DA70-4290-8F39-6C593A1813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0583374-799E-427C-B427-008CE921FF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E40998E-C5A3-492A-B12A-148AB0EBCE6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9283048-DDA8-4BC4-B8CC-DF3C5A9F25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429CF45-D8B8-484C-9A56-6A827F458D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CD09BAD-3640-4C2C-BCFB-6616880580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B8388B9-6E7F-4E4A-B6AF-DE7EC2A005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A142A50-C95A-4541-A313-EF1B19CEDD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E664D3E-3B0F-4769-9D06-0D2A9F7FDD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823FC98-39F7-48F1-9108-E89CF17858D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531CA6A-5852-4AF8-9BB7-FB48A7ADFA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6490D45-405E-42E8-8E75-FB40435E4D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655B4ED-0C84-4BED-B75C-7856E3FF4D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8472CDE-C9A5-41FF-9F25-C11A4BC028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161A2FD-1C25-44BE-9436-0C75B67E350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EB8AE4B-8581-470F-8F5F-3E4939381A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43DADFF-BD52-4029-9501-239CF76006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4CEB4E7-E357-4D3C-A253-8A54191B5B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F8EEACB-8345-4632-BC96-621945A0182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E32197A-D1A2-4A8B-A6D2-CAF590F248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3F8E170-186A-4D86-A017-B30FBECF697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49B6D74-07B1-4E0E-9BBA-1905247399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320448A-2320-459B-B975-71822DD385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7B594DEB-FD2B-4FAF-A670-65C0355DAF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BCC1FEE-F2A2-4CBC-A937-65FB46A314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D32B9E3-91E7-419D-AF64-B8EF6424FD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004CD01-0FC5-4CD8-A1B4-CE11287753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1FE5CA4-CBA0-4623-8CCA-9D340DFA3D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486D501-B2DE-45BD-8240-731D2EAA97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AEAB6A1-C430-4444-99EF-4EEA3EC0C5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A6FDF40-BC01-4309-832B-B4E1C698BF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4BD07185-1C9A-4B11-80A0-E2ED0D85FC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32CFF46-1BB3-4160-9356-F224042C53B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FE94851-EBB2-40D8-8D64-9822B6D62CE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DBBFF110-E54E-4FB1-B864-A4457C6CE7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319A31A-8D57-4A81-9231-0AC53C6CDB1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68704F1-4068-46C9-ABC3-49FE3E0E1CC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4FB8274-3C59-4C53-B2F4-813FD708EE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59F7020-06BC-4E19-A07A-C19993A92E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520646A-A14F-42EC-A5E7-6CBCE891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B65C275-E65F-4C36-8C20-BAF3CC7443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DD83C8A2-B853-4C0C-A833-D3CED340B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65299" y="809419"/>
            <a:ext cx="4513792" cy="2819398"/>
          </a:xfrm>
        </p:spPr>
        <p:txBody>
          <a:bodyPr>
            <a:normAutofit/>
          </a:bodyPr>
          <a:lstStyle/>
          <a:p>
            <a:r>
              <a:rPr lang="nl-BE" dirty="0"/>
              <a:t>USA Flight data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C3B8B73-1701-4A4A-8677-3D82CA1671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7721" y="3516937"/>
            <a:ext cx="4812404" cy="22488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400" dirty="0"/>
              <a:t>Project Big Data, Business Intelligence and NoSQL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By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Ishan Ameel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Jonas Anseel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Thomas </a:t>
            </a:r>
            <a:r>
              <a:rPr lang="en-GB" sz="1400" dirty="0" err="1"/>
              <a:t>Billiet</a:t>
            </a:r>
            <a:endParaRPr lang="en-GB" sz="1400" dirty="0"/>
          </a:p>
          <a:p>
            <a:pPr>
              <a:lnSpc>
                <a:spcPct val="90000"/>
              </a:lnSpc>
            </a:pPr>
            <a:r>
              <a:rPr lang="en-GB" sz="1400" dirty="0"/>
              <a:t>Sven  Depickere </a:t>
            </a:r>
          </a:p>
        </p:txBody>
      </p:sp>
    </p:spTree>
    <p:extLst>
      <p:ext uri="{BB962C8B-B14F-4D97-AF65-F5344CB8AC3E}">
        <p14:creationId xmlns:p14="http://schemas.microsoft.com/office/powerpoint/2010/main" val="3257184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64B9DF-01FA-466D-9BE7-BE0F838D2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nl-BE" i="1" dirty="0" err="1"/>
              <a:t>What</a:t>
            </a:r>
            <a:r>
              <a:rPr lang="nl-BE" i="1" dirty="0"/>
              <a:t> are </a:t>
            </a:r>
            <a:r>
              <a:rPr lang="nl-BE" i="1" dirty="0" err="1"/>
              <a:t>the</a:t>
            </a:r>
            <a:r>
              <a:rPr lang="nl-BE" i="1" dirty="0"/>
              <a:t> hubs </a:t>
            </a:r>
            <a:r>
              <a:rPr lang="nl-BE" i="1" dirty="0" err="1"/>
              <a:t>for</a:t>
            </a:r>
            <a:r>
              <a:rPr lang="nl-BE" i="1" dirty="0"/>
              <a:t> </a:t>
            </a:r>
            <a:r>
              <a:rPr lang="nl-BE" i="1" dirty="0" err="1"/>
              <a:t>each</a:t>
            </a:r>
            <a:r>
              <a:rPr lang="nl-BE" i="1" dirty="0"/>
              <a:t> carrier?</a:t>
            </a:r>
            <a:endParaRPr lang="en-GB" dirty="0"/>
          </a:p>
        </p:txBody>
      </p:sp>
      <p:pic>
        <p:nvPicPr>
          <p:cNvPr id="5" name="Afbeelding 4" descr="C:\Users\svend\AppData\Local\Microsoft\Windows\INetCache\Content.Word\Hubs.png">
            <a:extLst>
              <a:ext uri="{FF2B5EF4-FFF2-40B4-BE49-F238E27FC236}">
                <a16:creationId xmlns:a16="http://schemas.microsoft.com/office/drawing/2014/main" id="{03F37D29-C404-4A3B-A210-4078A5F3297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9" r="8712" b="54831"/>
          <a:stretch/>
        </p:blipFill>
        <p:spPr bwMode="auto">
          <a:xfrm>
            <a:off x="1237615" y="1948586"/>
            <a:ext cx="8998585" cy="2217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fbeelding 5" descr="C:\Users\svend\AppData\Local\Microsoft\Windows\INetCache\Content.Word\Hubs.png">
            <a:extLst>
              <a:ext uri="{FF2B5EF4-FFF2-40B4-BE49-F238E27FC236}">
                <a16:creationId xmlns:a16="http://schemas.microsoft.com/office/drawing/2014/main" id="{163F7C52-575C-4755-85D4-BDA603D6D00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44" r="8712" b="5460"/>
          <a:stretch/>
        </p:blipFill>
        <p:spPr bwMode="auto">
          <a:xfrm>
            <a:off x="1237615" y="4366390"/>
            <a:ext cx="8998585" cy="22223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7252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A7BE48-18B5-4AE1-BD1F-7B65BC765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Bevindingen</a:t>
            </a:r>
            <a:endParaRPr lang="en-GB" dirty="0"/>
          </a:p>
        </p:txBody>
      </p:sp>
      <p:graphicFrame>
        <p:nvGraphicFramePr>
          <p:cNvPr id="3" name="Tabel 2">
            <a:extLst>
              <a:ext uri="{FF2B5EF4-FFF2-40B4-BE49-F238E27FC236}">
                <a16:creationId xmlns:a16="http://schemas.microsoft.com/office/drawing/2014/main" id="{FB461E35-3579-4678-AF81-B984AE581A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593848"/>
              </p:ext>
            </p:extLst>
          </p:nvPr>
        </p:nvGraphicFramePr>
        <p:xfrm>
          <a:off x="2001520" y="1884680"/>
          <a:ext cx="7498317" cy="4402836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2498887">
                  <a:extLst>
                    <a:ext uri="{9D8B030D-6E8A-4147-A177-3AD203B41FA5}">
                      <a16:colId xmlns:a16="http://schemas.microsoft.com/office/drawing/2014/main" val="580943292"/>
                    </a:ext>
                  </a:extLst>
                </a:gridCol>
                <a:gridCol w="2499715">
                  <a:extLst>
                    <a:ext uri="{9D8B030D-6E8A-4147-A177-3AD203B41FA5}">
                      <a16:colId xmlns:a16="http://schemas.microsoft.com/office/drawing/2014/main" val="2004724298"/>
                    </a:ext>
                  </a:extLst>
                </a:gridCol>
                <a:gridCol w="2499715">
                  <a:extLst>
                    <a:ext uri="{9D8B030D-6E8A-4147-A177-3AD203B41FA5}">
                      <a16:colId xmlns:a16="http://schemas.microsoft.com/office/drawing/2014/main" val="3114347288"/>
                    </a:ext>
                  </a:extLst>
                </a:gridCol>
              </a:tblGrid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Vliegtuig Maatschappij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Hubs van de grafiek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Main-hub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3077086300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American Airlines (AA)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DFW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DFW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2055039353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Alaska Airlines (AS)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SEA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SEA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2800796311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Jetblue Airways (B6)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JFK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JFK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765578327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Continental Airlines (CO)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IAH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IAH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1337082319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Delta Airlines (DL)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effectLst/>
                        </a:rPr>
                        <a:t>ALT</a:t>
                      </a:r>
                      <a:endParaRPr lang="en-GB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effectLst/>
                        </a:rPr>
                        <a:t>ALT</a:t>
                      </a:r>
                      <a:endParaRPr lang="en-GB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1638878827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ExpressJet Airlines (EV)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solidFill>
                            <a:srgbClr val="FF0000"/>
                          </a:solidFill>
                          <a:effectLst/>
                        </a:rPr>
                        <a:t>ALT</a:t>
                      </a:r>
                      <a:endParaRPr lang="en-GB" sz="15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solidFill>
                            <a:srgbClr val="FF0000"/>
                          </a:solidFill>
                          <a:effectLst/>
                        </a:rPr>
                        <a:t>IAH</a:t>
                      </a:r>
                      <a:endParaRPr lang="en-GB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475839175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Frontier Airlines (F9)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DEN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DEN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402900897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AirTran Airways (FL)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ALT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ATL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208105237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Hawaiian Airlines (HA)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HNL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HNL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4292985189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Envoy Air (MQ)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solidFill>
                            <a:srgbClr val="FF0000"/>
                          </a:solidFill>
                          <a:effectLst/>
                        </a:rPr>
                        <a:t>ORD</a:t>
                      </a:r>
                      <a:endParaRPr lang="en-GB" sz="15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solidFill>
                            <a:srgbClr val="FF0000"/>
                          </a:solidFill>
                          <a:effectLst/>
                        </a:rPr>
                        <a:t>DFW</a:t>
                      </a:r>
                      <a:endParaRPr lang="en-GB" sz="15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488296885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SkyWest Airlines (OO)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solidFill>
                            <a:srgbClr val="FF0000"/>
                          </a:solidFill>
                          <a:effectLst/>
                        </a:rPr>
                        <a:t>SLC</a:t>
                      </a:r>
                      <a:endParaRPr lang="en-GB" sz="15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solidFill>
                            <a:srgbClr val="FF0000"/>
                          </a:solidFill>
                          <a:effectLst/>
                        </a:rPr>
                        <a:t>LAX</a:t>
                      </a:r>
                      <a:endParaRPr lang="en-GB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4110514363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United Airlines (UA)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ORD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ORD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411215538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US Airways (US)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CLT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CLT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1003496655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Virgin America (VX)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SFO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SFO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1616492684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Southwest Airlines (WN)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MDW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MDW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2777921060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JetSuite (XE)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IAH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IAH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319180551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Mesa Airlines (YV)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solidFill>
                            <a:srgbClr val="FF0000"/>
                          </a:solidFill>
                          <a:effectLst/>
                        </a:rPr>
                        <a:t>CLT</a:t>
                      </a:r>
                      <a:endParaRPr lang="en-GB" sz="15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solidFill>
                            <a:srgbClr val="FF0000"/>
                          </a:solidFill>
                          <a:effectLst/>
                        </a:rPr>
                        <a:t>PHX</a:t>
                      </a:r>
                      <a:endParaRPr lang="en-GB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1726188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5622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4" name="Afbeelding 3" descr="C:\Users\svend\AppData\Local\Microsoft\Windows\INetCache\Content.Word\Flight minutes between 2011-2012 per airliner.png">
            <a:extLst>
              <a:ext uri="{FF2B5EF4-FFF2-40B4-BE49-F238E27FC236}">
                <a16:creationId xmlns:a16="http://schemas.microsoft.com/office/drawing/2014/main" id="{4C646FB1-6A97-4343-A8BB-71759BE701D0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3" r="8386" b="27521"/>
          <a:stretch/>
        </p:blipFill>
        <p:spPr bwMode="auto">
          <a:xfrm>
            <a:off x="1642330" y="568960"/>
            <a:ext cx="8897580" cy="3678576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7B887D-3765-41DC-B2F1-9CF0AA7EB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4562167"/>
            <a:ext cx="10905069" cy="115037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nl-BE" i="1" dirty="0"/>
              <a:t>The </a:t>
            </a:r>
            <a:r>
              <a:rPr lang="nl-BE" i="1" dirty="0" err="1"/>
              <a:t>total</a:t>
            </a:r>
            <a:r>
              <a:rPr lang="nl-BE" i="1" dirty="0"/>
              <a:t> </a:t>
            </a:r>
            <a:r>
              <a:rPr lang="nl-BE" i="1" dirty="0" err="1"/>
              <a:t>amount</a:t>
            </a:r>
            <a:r>
              <a:rPr lang="nl-BE" i="1" dirty="0"/>
              <a:t> of </a:t>
            </a:r>
            <a:r>
              <a:rPr lang="nl-BE" i="1" dirty="0" err="1"/>
              <a:t>scheduled</a:t>
            </a:r>
            <a:r>
              <a:rPr lang="nl-BE" i="1" dirty="0"/>
              <a:t> flight time </a:t>
            </a:r>
            <a:r>
              <a:rPr lang="nl-BE" i="1" dirty="0" err="1"/>
              <a:t>compared</a:t>
            </a:r>
            <a:r>
              <a:rPr lang="nl-BE" i="1" dirty="0"/>
              <a:t> </a:t>
            </a:r>
            <a:r>
              <a:rPr lang="nl-BE" i="1" dirty="0" err="1"/>
              <a:t>to</a:t>
            </a:r>
            <a:r>
              <a:rPr lang="nl-BE" i="1" dirty="0"/>
              <a:t> </a:t>
            </a:r>
            <a:r>
              <a:rPr lang="nl-BE" i="1" dirty="0" err="1"/>
              <a:t>the</a:t>
            </a:r>
            <a:r>
              <a:rPr lang="nl-BE" i="1" dirty="0"/>
              <a:t> </a:t>
            </a:r>
            <a:r>
              <a:rPr lang="nl-BE" i="1" dirty="0" err="1"/>
              <a:t>actual</a:t>
            </a:r>
            <a:r>
              <a:rPr lang="nl-BE" i="1" dirty="0"/>
              <a:t> flight time per carrier from 2011 </a:t>
            </a:r>
            <a:r>
              <a:rPr lang="nl-BE" i="1" dirty="0" err="1"/>
              <a:t>to</a:t>
            </a:r>
            <a:r>
              <a:rPr lang="nl-BE" i="1" dirty="0"/>
              <a:t> 2012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39867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A9487CD-7D0F-41CA-BC10-EA03D14049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6" name="Afbeelding 5" descr="C:\Users\svend\AppData\Local\Microsoft\Windows\INetCache\Content.Word\How many turns around the world.png">
            <a:extLst>
              <a:ext uri="{FF2B5EF4-FFF2-40B4-BE49-F238E27FC236}">
                <a16:creationId xmlns:a16="http://schemas.microsoft.com/office/drawing/2014/main" id="{2EDCCA54-EE25-4510-B16A-DB3DB75DDCAF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7" r="8659" b="28924"/>
          <a:stretch/>
        </p:blipFill>
        <p:spPr bwMode="auto">
          <a:xfrm>
            <a:off x="1136227" y="548640"/>
            <a:ext cx="9450493" cy="3840479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EFE9767-0772-42D8-838F-69D0938AA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693" y="5681133"/>
            <a:ext cx="10127192" cy="9313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GB" b="1" i="1" dirty="0"/>
              <a:t>How many turns around the world could you travel from the total flown km per carrier from 2011 to 2012</a:t>
            </a:r>
            <a:br>
              <a:rPr lang="en-GB" b="1" dirty="0"/>
            </a:b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75346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7" name="Afbeelding 6" descr="C:\Users\svend\AppData\Local\Microsoft\Windows\INetCache\Content.Word\Flight distance compared to the flight time.png">
            <a:extLst>
              <a:ext uri="{FF2B5EF4-FFF2-40B4-BE49-F238E27FC236}">
                <a16:creationId xmlns:a16="http://schemas.microsoft.com/office/drawing/2014/main" id="{BC15C206-5219-4961-8CC2-9E260FC27A07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9" r="8696"/>
          <a:stretch/>
        </p:blipFill>
        <p:spPr bwMode="auto">
          <a:xfrm>
            <a:off x="1264919" y="228600"/>
            <a:ext cx="8720141" cy="5125721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0564594-CCA7-486E-84F8-CBB60324E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816" y="5518573"/>
            <a:ext cx="10127192" cy="9313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nl-BE" i="1" dirty="0"/>
              <a:t>The </a:t>
            </a:r>
            <a:r>
              <a:rPr lang="nl-BE" i="1" dirty="0" err="1"/>
              <a:t>fight</a:t>
            </a:r>
            <a:r>
              <a:rPr lang="nl-BE" i="1" dirty="0"/>
              <a:t> </a:t>
            </a:r>
            <a:r>
              <a:rPr lang="nl-BE" i="1" dirty="0" err="1"/>
              <a:t>distance</a:t>
            </a:r>
            <a:r>
              <a:rPr lang="nl-BE" i="1" dirty="0"/>
              <a:t> </a:t>
            </a:r>
            <a:r>
              <a:rPr lang="nl-BE" i="1" dirty="0" err="1"/>
              <a:t>compared</a:t>
            </a:r>
            <a:r>
              <a:rPr lang="nl-BE" i="1" dirty="0"/>
              <a:t> </a:t>
            </a:r>
            <a:r>
              <a:rPr lang="nl-BE" i="1" dirty="0" err="1"/>
              <a:t>to</a:t>
            </a:r>
            <a:r>
              <a:rPr lang="nl-BE" i="1" dirty="0"/>
              <a:t> </a:t>
            </a:r>
            <a:r>
              <a:rPr lang="nl-BE" i="1" dirty="0" err="1"/>
              <a:t>the</a:t>
            </a:r>
            <a:r>
              <a:rPr lang="nl-BE" i="1" dirty="0"/>
              <a:t> </a:t>
            </a:r>
            <a:r>
              <a:rPr lang="nl-BE" i="1" dirty="0" err="1"/>
              <a:t>scheduled</a:t>
            </a:r>
            <a:r>
              <a:rPr lang="nl-BE" i="1" dirty="0"/>
              <a:t> flight time per carrier</a:t>
            </a:r>
            <a:endParaRPr lang="en-US" sz="4000" dirty="0"/>
          </a:p>
        </p:txBody>
      </p:sp>
      <p:pic>
        <p:nvPicPr>
          <p:cNvPr id="10" name="Afbeelding 9" descr="C:\Users\svend\AppData\Local\Microsoft\Windows\INetCache\Content.Word\Flight distance compared to the flight time.png">
            <a:extLst>
              <a:ext uri="{FF2B5EF4-FFF2-40B4-BE49-F238E27FC236}">
                <a16:creationId xmlns:a16="http://schemas.microsoft.com/office/drawing/2014/main" id="{424501DA-7977-4E92-8ED5-341FB3CCC81B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24" r="5337" b="63140"/>
          <a:stretch/>
        </p:blipFill>
        <p:spPr bwMode="auto">
          <a:xfrm>
            <a:off x="10569259" y="1138408"/>
            <a:ext cx="545781" cy="30267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3789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9C61CB-9178-4744-9A33-3D634EF49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Per carrier what are the most popular departure states and arrival states</a:t>
            </a:r>
            <a:br>
              <a:rPr lang="en-GB" b="1" dirty="0"/>
            </a:br>
            <a:endParaRPr lang="en-GB" dirty="0"/>
          </a:p>
        </p:txBody>
      </p:sp>
      <p:pic>
        <p:nvPicPr>
          <p:cNvPr id="6" name="Afbeelding 5" descr="C:\Users\svend\AppData\Local\Microsoft\Windows\INetCache\Content.Word\States Departure and Arrival.png">
            <a:extLst>
              <a:ext uri="{FF2B5EF4-FFF2-40B4-BE49-F238E27FC236}">
                <a16:creationId xmlns:a16="http://schemas.microsoft.com/office/drawing/2014/main" id="{6E606CCE-9980-4178-B2BD-1902B90DF81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1" r="8370" b="54832"/>
          <a:stretch/>
        </p:blipFill>
        <p:spPr bwMode="auto">
          <a:xfrm>
            <a:off x="879020" y="1894840"/>
            <a:ext cx="9248955" cy="224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fbeelding 6" descr="C:\Users\svend\AppData\Local\Microsoft\Windows\INetCache\Content.Word\States Departure and Arrival.png">
            <a:extLst>
              <a:ext uri="{FF2B5EF4-FFF2-40B4-BE49-F238E27FC236}">
                <a16:creationId xmlns:a16="http://schemas.microsoft.com/office/drawing/2014/main" id="{4011E9C3-7E87-4E21-A364-2EEDFF823D1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70" b="80628"/>
          <a:stretch/>
        </p:blipFill>
        <p:spPr bwMode="auto">
          <a:xfrm>
            <a:off x="10449560" y="2783840"/>
            <a:ext cx="853440" cy="1018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Afbeelding 7" descr="C:\Users\svend\AppData\Local\Microsoft\Windows\INetCache\Content.Word\States Departure and Arrival.png">
            <a:extLst>
              <a:ext uri="{FF2B5EF4-FFF2-40B4-BE49-F238E27FC236}">
                <a16:creationId xmlns:a16="http://schemas.microsoft.com/office/drawing/2014/main" id="{6A0075F1-AE9E-4F01-8F75-1AEF691E833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44" r="8370" b="5556"/>
          <a:stretch/>
        </p:blipFill>
        <p:spPr bwMode="auto">
          <a:xfrm>
            <a:off x="879020" y="4348480"/>
            <a:ext cx="9288964" cy="228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Afbeelding 8" descr="C:\Users\svend\AppData\Local\Microsoft\Windows\INetCache\Content.Word\States Departure and Arrival.png">
            <a:extLst>
              <a:ext uri="{FF2B5EF4-FFF2-40B4-BE49-F238E27FC236}">
                <a16:creationId xmlns:a16="http://schemas.microsoft.com/office/drawing/2014/main" id="{9897F69C-0E46-4435-B51D-E4D2435C251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70" t="19179" b="62367"/>
          <a:stretch/>
        </p:blipFill>
        <p:spPr bwMode="auto">
          <a:xfrm>
            <a:off x="10495280" y="4881880"/>
            <a:ext cx="853440" cy="970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8380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A7BE48-18B5-4AE1-BD1F-7B65BC765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Bevindingen</a:t>
            </a:r>
            <a:endParaRPr lang="en-GB" dirty="0"/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22461DDB-FBB5-452B-B15B-7B0E030468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782936"/>
              </p:ext>
            </p:extLst>
          </p:nvPr>
        </p:nvGraphicFramePr>
        <p:xfrm>
          <a:off x="1539240" y="1812264"/>
          <a:ext cx="7649212" cy="4403736"/>
        </p:xfrm>
        <a:graphic>
          <a:graphicData uri="http://schemas.openxmlformats.org/drawingml/2006/table">
            <a:tbl>
              <a:tblPr firstRow="1" firstCol="1" bandRow="1">
                <a:tableStyleId>{5DA37D80-6434-44D0-A028-1B22A696006F}</a:tableStyleId>
              </a:tblPr>
              <a:tblGrid>
                <a:gridCol w="2549174">
                  <a:extLst>
                    <a:ext uri="{9D8B030D-6E8A-4147-A177-3AD203B41FA5}">
                      <a16:colId xmlns:a16="http://schemas.microsoft.com/office/drawing/2014/main" val="2530550924"/>
                    </a:ext>
                  </a:extLst>
                </a:gridCol>
                <a:gridCol w="2550019">
                  <a:extLst>
                    <a:ext uri="{9D8B030D-6E8A-4147-A177-3AD203B41FA5}">
                      <a16:colId xmlns:a16="http://schemas.microsoft.com/office/drawing/2014/main" val="3163299546"/>
                    </a:ext>
                  </a:extLst>
                </a:gridCol>
                <a:gridCol w="2550019">
                  <a:extLst>
                    <a:ext uri="{9D8B030D-6E8A-4147-A177-3AD203B41FA5}">
                      <a16:colId xmlns:a16="http://schemas.microsoft.com/office/drawing/2014/main" val="2547818728"/>
                    </a:ext>
                  </a:extLst>
                </a:gridCol>
              </a:tblGrid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effectLst/>
                        </a:rPr>
                        <a:t>Vliegtuig Maatschappij</a:t>
                      </a:r>
                      <a:endParaRPr lang="en-GB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Vertrokken vluchten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Gelande vluchten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1863207446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American Airlines (AA)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solidFill>
                            <a:srgbClr val="FF0000"/>
                          </a:solidFill>
                          <a:effectLst/>
                        </a:rPr>
                        <a:t>300 027</a:t>
                      </a:r>
                      <a:endParaRPr lang="en-GB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effectLst/>
                        </a:rPr>
                        <a:t>299 378</a:t>
                      </a:r>
                      <a:endParaRPr lang="en-GB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4086672950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Alaska Airlines (AS)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82 649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solidFill>
                            <a:srgbClr val="FF0000"/>
                          </a:solidFill>
                          <a:effectLst/>
                        </a:rPr>
                        <a:t>84 172</a:t>
                      </a:r>
                      <a:endParaRPr lang="en-GB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1431414421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Jetblue Airways (B6)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solidFill>
                            <a:srgbClr val="FF0000"/>
                          </a:solidFill>
                          <a:effectLst/>
                        </a:rPr>
                        <a:t>104 314</a:t>
                      </a:r>
                      <a:endParaRPr lang="en-GB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103 419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2681405802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Continental Airlines (CO)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77 014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solidFill>
                            <a:srgbClr val="FF0000"/>
                          </a:solidFill>
                          <a:effectLst/>
                        </a:rPr>
                        <a:t>77 157</a:t>
                      </a:r>
                      <a:endParaRPr lang="en-GB" sz="15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3255606232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Delta Airlines (DL)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353 151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solidFill>
                            <a:srgbClr val="FF0000"/>
                          </a:solidFill>
                          <a:effectLst/>
                        </a:rPr>
                        <a:t>348 910</a:t>
                      </a:r>
                      <a:endParaRPr lang="en-GB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4164182490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ExpressJet Airlines (EV)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solidFill>
                            <a:srgbClr val="FF0000"/>
                          </a:solidFill>
                          <a:effectLst/>
                        </a:rPr>
                        <a:t>195 414</a:t>
                      </a:r>
                      <a:endParaRPr lang="en-GB" sz="15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183 889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3188177784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Frontier Airlines (F9)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solidFill>
                            <a:srgbClr val="FF0000"/>
                          </a:solidFill>
                          <a:effectLst/>
                        </a:rPr>
                        <a:t>68 982</a:t>
                      </a:r>
                      <a:endParaRPr lang="en-GB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68 721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3160267683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AirTran Airways (FL)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113 714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solidFill>
                            <a:srgbClr val="FF0000"/>
                          </a:solidFill>
                          <a:effectLst/>
                        </a:rPr>
                        <a:t>113 817</a:t>
                      </a:r>
                      <a:endParaRPr lang="en-GB" sz="15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2360544897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Hawaiian Airlines (HA)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84 728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solidFill>
                            <a:srgbClr val="FF0000"/>
                          </a:solidFill>
                          <a:effectLst/>
                        </a:rPr>
                        <a:t>84 883</a:t>
                      </a:r>
                      <a:endParaRPr lang="en-GB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1382323606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 err="1">
                          <a:effectLst/>
                        </a:rPr>
                        <a:t>Envoy</a:t>
                      </a:r>
                      <a:r>
                        <a:rPr lang="nl-BE" sz="1500" dirty="0">
                          <a:effectLst/>
                        </a:rPr>
                        <a:t> Air (MQ)</a:t>
                      </a:r>
                      <a:endParaRPr lang="en-GB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176 569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solidFill>
                            <a:srgbClr val="FF0000"/>
                          </a:solidFill>
                          <a:effectLst/>
                        </a:rPr>
                        <a:t>181 105</a:t>
                      </a:r>
                      <a:endParaRPr lang="en-GB" sz="15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2832743373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SkyWest Airlines (OO)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319 901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solidFill>
                            <a:srgbClr val="FF0000"/>
                          </a:solidFill>
                          <a:effectLst/>
                        </a:rPr>
                        <a:t>321 244</a:t>
                      </a:r>
                      <a:endParaRPr lang="en-GB" sz="15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2023918315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United Airlines (UA)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165 107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solidFill>
                            <a:srgbClr val="FF0000"/>
                          </a:solidFill>
                          <a:effectLst/>
                        </a:rPr>
                        <a:t>165 275</a:t>
                      </a:r>
                      <a:endParaRPr lang="en-GB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3841239087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US Airways (US)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solidFill>
                            <a:srgbClr val="FF0000"/>
                          </a:solidFill>
                          <a:effectLst/>
                        </a:rPr>
                        <a:t>156 180</a:t>
                      </a:r>
                      <a:endParaRPr lang="en-GB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154 874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1915755975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Virgin America (VX)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25 868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solidFill>
                            <a:srgbClr val="FF0000"/>
                          </a:solidFill>
                          <a:effectLst/>
                        </a:rPr>
                        <a:t>26 811</a:t>
                      </a:r>
                      <a:endParaRPr lang="en-GB" sz="15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3860358639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Southwest Airlines (WN)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356 373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solidFill>
                            <a:srgbClr val="FF0000"/>
                          </a:solidFill>
                          <a:effectLst/>
                        </a:rPr>
                        <a:t>371 079</a:t>
                      </a:r>
                      <a:endParaRPr lang="en-GB" sz="15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2806982861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JetSuite (XE)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87 288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solidFill>
                            <a:srgbClr val="FF0000"/>
                          </a:solidFill>
                          <a:effectLst/>
                        </a:rPr>
                        <a:t>87 509</a:t>
                      </a:r>
                      <a:endParaRPr lang="en-GB" sz="15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3052580757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effectLst/>
                        </a:rPr>
                        <a:t>Mesa Airlines (YV)</a:t>
                      </a:r>
                      <a:endParaRPr lang="en-GB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49 394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solidFill>
                            <a:srgbClr val="FF0000"/>
                          </a:solidFill>
                          <a:effectLst/>
                        </a:rPr>
                        <a:t>49 819</a:t>
                      </a:r>
                      <a:endParaRPr lang="en-GB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3941505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3257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6FC36E-CA94-44A4-B105-6C244C65B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What are top 10 busiest airports and their average time delays</a:t>
            </a:r>
            <a:endParaRPr lang="en-GB" dirty="0"/>
          </a:p>
        </p:txBody>
      </p:sp>
      <p:pic>
        <p:nvPicPr>
          <p:cNvPr id="5" name="Afbeelding 4" descr="C:\Users\svend\AppData\Local\Microsoft\Windows\INetCache\Content.Word\Airports.png">
            <a:extLst>
              <a:ext uri="{FF2B5EF4-FFF2-40B4-BE49-F238E27FC236}">
                <a16:creationId xmlns:a16="http://schemas.microsoft.com/office/drawing/2014/main" id="{01C06CC0-84FD-48C8-85DA-F37F5286B7B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" t="5266" r="9185" b="68068"/>
          <a:stretch/>
        </p:blipFill>
        <p:spPr bwMode="auto">
          <a:xfrm>
            <a:off x="507999" y="2677160"/>
            <a:ext cx="11273937" cy="1884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fbeelding 5" descr="C:\Users\svend\AppData\Local\Microsoft\Windows\INetCache\Content.Word\Airports.png">
            <a:extLst>
              <a:ext uri="{FF2B5EF4-FFF2-40B4-BE49-F238E27FC236}">
                <a16:creationId xmlns:a16="http://schemas.microsoft.com/office/drawing/2014/main" id="{FB33699D-D478-4528-BE97-486B04A5233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83" t="725" r="5597" b="63429"/>
          <a:stretch/>
        </p:blipFill>
        <p:spPr bwMode="auto">
          <a:xfrm>
            <a:off x="5929067" y="4714240"/>
            <a:ext cx="431800" cy="1884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5455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2AEAE0-CC9C-4A76-9E7F-2CC8C3FA3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What are top 10 busiest airports and their average time delays</a:t>
            </a:r>
            <a:endParaRPr lang="en-GB" dirty="0"/>
          </a:p>
        </p:txBody>
      </p:sp>
      <p:pic>
        <p:nvPicPr>
          <p:cNvPr id="3" name="Afbeelding 2" descr="C:\Users\svend\AppData\Local\Microsoft\Windows\INetCache\Content.Word\Airports.png">
            <a:extLst>
              <a:ext uri="{FF2B5EF4-FFF2-40B4-BE49-F238E27FC236}">
                <a16:creationId xmlns:a16="http://schemas.microsoft.com/office/drawing/2014/main" id="{34F3D745-EB36-46F6-BA20-84431FB47C1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49" r="30381" b="3333"/>
          <a:stretch/>
        </p:blipFill>
        <p:spPr bwMode="auto">
          <a:xfrm>
            <a:off x="1778000" y="4841240"/>
            <a:ext cx="8310956" cy="169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fbeelding 3" descr="C:\Users\svend\AppData\Local\Microsoft\Windows\INetCache\Content.Word\Airports.png">
            <a:extLst>
              <a:ext uri="{FF2B5EF4-FFF2-40B4-BE49-F238E27FC236}">
                <a16:creationId xmlns:a16="http://schemas.microsoft.com/office/drawing/2014/main" id="{0F3FDB6D-01C7-4D7A-86D2-AED03E3E02F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75" r="10489" b="34155"/>
          <a:stretch/>
        </p:blipFill>
        <p:spPr bwMode="auto">
          <a:xfrm>
            <a:off x="325120" y="2712720"/>
            <a:ext cx="11074548" cy="184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fbeelding 4" descr="C:\Users\svend\AppData\Local\Microsoft\Windows\INetCache\Content.Word\Airports.png">
            <a:extLst>
              <a:ext uri="{FF2B5EF4-FFF2-40B4-BE49-F238E27FC236}">
                <a16:creationId xmlns:a16="http://schemas.microsoft.com/office/drawing/2014/main" id="{6ABB01B6-9C7D-46AD-8D1D-5C6AD035333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83" t="725" r="5597" b="63429"/>
          <a:stretch/>
        </p:blipFill>
        <p:spPr bwMode="auto">
          <a:xfrm>
            <a:off x="10601326" y="548640"/>
            <a:ext cx="431800" cy="1884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6800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7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" name="Afbeelding 2" descr="C:\Users\svend\AppData\Local\Microsoft\Windows\INetCache\Content.Word\Delays compared to number flights.png">
            <a:extLst>
              <a:ext uri="{FF2B5EF4-FFF2-40B4-BE49-F238E27FC236}">
                <a16:creationId xmlns:a16="http://schemas.microsoft.com/office/drawing/2014/main" id="{6142AF87-AC01-4AA5-895E-ECC11AB48B9D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4"/>
          <a:stretch/>
        </p:blipFill>
        <p:spPr bwMode="auto">
          <a:xfrm>
            <a:off x="2295665" y="203200"/>
            <a:ext cx="7876719" cy="4205882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882C7D9-3939-47CB-B5C8-C811FEA4D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816" y="5066453"/>
            <a:ext cx="10127192" cy="9313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nl-BE" dirty="0"/>
              <a:t>The </a:t>
            </a:r>
            <a:r>
              <a:rPr lang="nl-BE" dirty="0" err="1"/>
              <a:t>average</a:t>
            </a:r>
            <a:r>
              <a:rPr lang="nl-BE" dirty="0"/>
              <a:t> </a:t>
            </a:r>
            <a:r>
              <a:rPr lang="nl-BE" dirty="0" err="1"/>
              <a:t>departure</a:t>
            </a:r>
            <a:r>
              <a:rPr lang="nl-BE" dirty="0"/>
              <a:t> delay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average</a:t>
            </a:r>
            <a:r>
              <a:rPr lang="nl-BE" dirty="0"/>
              <a:t> </a:t>
            </a:r>
            <a:r>
              <a:rPr lang="nl-BE" dirty="0" err="1"/>
              <a:t>arrival</a:t>
            </a:r>
            <a:r>
              <a:rPr lang="nl-BE" dirty="0"/>
              <a:t> delay </a:t>
            </a:r>
            <a:r>
              <a:rPr lang="nl-BE" dirty="0" err="1"/>
              <a:t>compared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number</a:t>
            </a:r>
            <a:r>
              <a:rPr lang="nl-BE" dirty="0"/>
              <a:t> of </a:t>
            </a:r>
            <a:r>
              <a:rPr lang="nl-BE" dirty="0" err="1"/>
              <a:t>flights</a:t>
            </a:r>
            <a:r>
              <a:rPr lang="nl-BE" dirty="0"/>
              <a:t> per </a:t>
            </a:r>
            <a:r>
              <a:rPr lang="nl-BE" dirty="0" err="1"/>
              <a:t>month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96331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9487CD-7D0F-41CA-BC10-EA03D14049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815B44DC-2F9B-4B84-ADFC-40B7F7F17D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91" t="2694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25645A-ED8A-4E02-A406-CC04B53957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8330D1-076F-4893-B5F9-3F2FD6C3A3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7"/>
          <a:stretch/>
        </p:blipFill>
        <p:spPr>
          <a:xfrm>
            <a:off x="5147732" y="93132"/>
            <a:ext cx="7044267" cy="6764867"/>
          </a:xfrm>
          <a:prstGeom prst="rect">
            <a:avLst/>
          </a:prstGeo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3B066204-32D1-4415-B01F-997B078AA8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55E4DF6-89CF-4540-B932-8D18D9525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6333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>
                <a:solidFill>
                  <a:schemeClr val="bg2">
                    <a:lumMod val="75000"/>
                  </a:schemeClr>
                </a:solidFill>
              </a:rPr>
              <a:t>Cleanup</a:t>
            </a:r>
          </a:p>
        </p:txBody>
      </p:sp>
    </p:spTree>
    <p:extLst>
      <p:ext uri="{BB962C8B-B14F-4D97-AF65-F5344CB8AC3E}">
        <p14:creationId xmlns:p14="http://schemas.microsoft.com/office/powerpoint/2010/main" val="3589375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9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5" name="Afbeelding 4" descr="C:\Users\svend\AppData\Local\Microsoft\Windows\INetCache\Content.Word\Flight times and Delays.png">
            <a:extLst>
              <a:ext uri="{FF2B5EF4-FFF2-40B4-BE49-F238E27FC236}">
                <a16:creationId xmlns:a16="http://schemas.microsoft.com/office/drawing/2014/main" id="{70535A23-593A-44C5-B87B-06B89F542F82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9" r="8479"/>
          <a:stretch/>
        </p:blipFill>
        <p:spPr bwMode="auto">
          <a:xfrm>
            <a:off x="2457954" y="177260"/>
            <a:ext cx="7270246" cy="4211503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D681914-2022-4E92-A5E5-6474B3F32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33" y="4538133"/>
            <a:ext cx="10127192" cy="9313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nl-BE" i="1" dirty="0"/>
              <a:t>The </a:t>
            </a:r>
            <a:r>
              <a:rPr lang="nl-BE" i="1" dirty="0" err="1"/>
              <a:t>average</a:t>
            </a:r>
            <a:r>
              <a:rPr lang="nl-BE" i="1" dirty="0"/>
              <a:t> flight time </a:t>
            </a:r>
            <a:r>
              <a:rPr lang="nl-BE" i="1" dirty="0" err="1"/>
              <a:t>and</a:t>
            </a:r>
            <a:r>
              <a:rPr lang="nl-BE" i="1" dirty="0"/>
              <a:t> </a:t>
            </a:r>
            <a:r>
              <a:rPr lang="nl-BE" i="1" dirty="0" err="1"/>
              <a:t>average</a:t>
            </a:r>
            <a:r>
              <a:rPr lang="nl-BE" i="1" dirty="0"/>
              <a:t> delay per flight </a:t>
            </a:r>
            <a:r>
              <a:rPr lang="nl-BE" i="1" dirty="0" err="1"/>
              <a:t>category</a:t>
            </a:r>
            <a:r>
              <a:rPr lang="nl-BE" i="1" dirty="0"/>
              <a:t> </a:t>
            </a:r>
            <a:r>
              <a:rPr lang="nl-BE" i="1" dirty="0" err="1"/>
              <a:t>compared</a:t>
            </a:r>
            <a:r>
              <a:rPr lang="nl-BE" i="1" dirty="0"/>
              <a:t> </a:t>
            </a:r>
            <a:r>
              <a:rPr lang="nl-BE" i="1" dirty="0" err="1"/>
              <a:t>with</a:t>
            </a:r>
            <a:r>
              <a:rPr lang="nl-BE" i="1" dirty="0"/>
              <a:t> </a:t>
            </a:r>
            <a:r>
              <a:rPr lang="nl-BE" i="1" dirty="0" err="1"/>
              <a:t>each</a:t>
            </a:r>
            <a:r>
              <a:rPr lang="nl-BE" i="1" dirty="0"/>
              <a:t> carrier </a:t>
            </a:r>
            <a:endParaRPr lang="en-US" sz="4000" dirty="0"/>
          </a:p>
        </p:txBody>
      </p:sp>
      <p:pic>
        <p:nvPicPr>
          <p:cNvPr id="8" name="Afbeelding 7" descr="C:\Users\svend\AppData\Local\Microsoft\Windows\INetCache\Content.Word\Flight times and Delays.png">
            <a:extLst>
              <a:ext uri="{FF2B5EF4-FFF2-40B4-BE49-F238E27FC236}">
                <a16:creationId xmlns:a16="http://schemas.microsoft.com/office/drawing/2014/main" id="{6DAE4DDA-F0D5-4F2B-8991-55062140242B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94" t="-1110" r="-162" b="87583"/>
          <a:stretch/>
        </p:blipFill>
        <p:spPr bwMode="auto">
          <a:xfrm>
            <a:off x="10220960" y="1737360"/>
            <a:ext cx="838200" cy="711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6040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9487CD-7D0F-41CA-BC10-EA03D14049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58CF1566-D317-45BF-8083-1812BF43F6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91" t="12373" b="10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B248D8-CF52-4E79-8818-CCF3E9CD55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EE853D4C-8752-44E5-AD7A-063F8234AA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3F69954-D4AA-45CE-A548-AEBF62E313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068A9AF-AB93-401A-8CE9-F39578B3A7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884D755-D741-471A-A4CA-F50EF5B592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5B122A-DB1B-47F1-9D17-7AAD12FDCC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F5D230F-E76B-4836-8358-A102EEAE77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2430D58-5160-48FC-8844-63C3E0B104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35B9D0E-1620-4053-A7CC-0315832CBFC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384EAA0-3D9E-4D80-B921-03DB831EC6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7733966-4929-4D6A-9E07-2410580C02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0B5A27-B6CC-4E73-8D9A-3FEFD3FB68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EEA3C4E-D362-4242-9810-2D32F7E94C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B38A6C6-EFF5-4EE1-ADFE-B5F507B080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015C031-4320-4BBA-86BE-C1C67FBBA9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E8CBF99-47D6-4D49-BB15-0D7BE834E29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E1EFA5-BC29-4544-8FD3-018ACD2121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25904B-4221-4FAD-BE3E-44A63F3CE0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F82C6C7-DBDD-44C9-8FCF-ADED6B5B3B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C53B382-C708-47B5-AA1D-0BEC4F042B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6953A60-0310-4285-8409-1D3868C9BB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3773B86-6265-4CC5-83C1-A09F76FEDC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065C455-96CD-464F-BFF3-C22DBF3A0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237F692-81B3-4CD6-972E-7796DD644C9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ECA07D0-9E86-4A9B-BAB4-43493766AC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8FA0748-B289-4275-B061-F24BC6DBB9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3ECAB31-E589-40F0-B92D-1D4BB1A1C0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C59E4A1-C61A-41D0-AF5B-57D898401E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95CAE1B-7705-4527-ACE1-3A682722B9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46A045C-2507-4310-A46F-3C24C36D57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D534929-5355-4FCC-B28D-23A2B339A47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F81BF46-0D3A-4438-8EEE-6121B670CE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0C3AD23-F5B5-4D59-8AC8-81D53B8B34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9052C6B-3534-4A9B-B622-E8D5D13218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4D56ED8-876B-4EE6-B357-10A12B5BA9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5D4CDC2-E214-4417-8095-5B2F91AEAB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6C5CE46-26FC-41D6-A21C-F65C878955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6C81983-24FD-4606-B8D4-469D798802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41EB9C6-04B6-40DB-9DC7-D04A93BFD6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871D9AB-A0B0-47A4-A672-76333E7055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475B67C-4900-48BA-9B5E-B8757884B4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E1C3B6C-DA70-4290-8F39-6C593A1813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0583374-799E-427C-B427-008CE921FF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E40998E-C5A3-492A-B12A-148AB0EBCE6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9283048-DDA8-4BC4-B8CC-DF3C5A9F25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429CF45-D8B8-484C-9A56-6A827F458D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CD09BAD-3640-4C2C-BCFB-6616880580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B8388B9-6E7F-4E4A-B6AF-DE7EC2A005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A142A50-C95A-4541-A313-EF1B19CEDD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E664D3E-3B0F-4769-9D06-0D2A9F7FDD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823FC98-39F7-48F1-9108-E89CF17858D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531CA6A-5852-4AF8-9BB7-FB48A7ADFA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6490D45-405E-42E8-8E75-FB40435E4D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655B4ED-0C84-4BED-B75C-7856E3FF4D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8472CDE-C9A5-41FF-9F25-C11A4BC028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161A2FD-1C25-44BE-9436-0C75B67E350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EB8AE4B-8581-470F-8F5F-3E4939381A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43DADFF-BD52-4029-9501-239CF76006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4CEB4E7-E357-4D3C-A253-8A54191B5B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F8EEACB-8345-4632-BC96-621945A0182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E32197A-D1A2-4A8B-A6D2-CAF590F248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3F8E170-186A-4D86-A017-B30FBECF697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49B6D74-07B1-4E0E-9BBA-1905247399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320448A-2320-459B-B975-71822DD385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B594DEB-FD2B-4FAF-A670-65C0355DAF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BCC1FEE-F2A2-4CBC-A937-65FB46A314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D32B9E3-91E7-419D-AF64-B8EF6424FD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004CD01-0FC5-4CD8-A1B4-CE11287753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1FE5CA4-CBA0-4623-8CCA-9D340DFA3D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486D501-B2DE-45BD-8240-731D2EAA97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AEAB6A1-C430-4444-99EF-4EEA3EC0C5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A6FDF40-BC01-4309-832B-B4E1C698BF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D07185-1C9A-4B11-80A0-E2ED0D85FC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32CFF46-1BB3-4160-9356-F224042C53B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FE94851-EBB2-40D8-8D64-9822B6D62CE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BBFF110-E54E-4FB1-B864-A4457C6CE7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319A31A-8D57-4A81-9231-0AC53C6CDB1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68704F1-4068-46C9-ABC3-49FE3E0E1CC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4FB8274-3C59-4C53-B2F4-813FD708EE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59F7020-06BC-4E19-A07A-C19993A92E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520646A-A14F-42EC-A5E7-6CBCE891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B65C275-E65F-4C36-8C20-BAF3CC7443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38BACA1-A273-4D28-B684-32F3CEAA9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6333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984925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7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40792C07-CDD6-46DC-A505-DD72B3D739E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10" y="1645920"/>
            <a:ext cx="7686808" cy="3247676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96397C1-0243-42BF-BC1B-04873C716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1"/>
              <a:t>Random Forest Regressor model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2862222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7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997DE6A1-776B-426E-AF5B-256F3725569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394" y="1925320"/>
            <a:ext cx="6289802" cy="2657441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4C93120-7386-42C2-AC20-3F2A3C29B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639097"/>
            <a:ext cx="4789678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1" dirty="0" err="1"/>
              <a:t>Lineair</a:t>
            </a:r>
            <a:r>
              <a:rPr lang="en-US" sz="4800" b="1" dirty="0"/>
              <a:t> Regression model</a:t>
            </a:r>
            <a:br>
              <a:rPr lang="en-US" sz="4800" b="1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276141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6B7226-E54D-4224-BEA5-431F29C45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1564640"/>
            <a:ext cx="10131425" cy="1456267"/>
          </a:xfrm>
        </p:spPr>
        <p:txBody>
          <a:bodyPr>
            <a:normAutofit/>
          </a:bodyPr>
          <a:lstStyle/>
          <a:p>
            <a:r>
              <a:rPr lang="en-GB" b="1" dirty="0"/>
              <a:t>Ridge Regression model</a:t>
            </a:r>
            <a:endParaRPr lang="en-GB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BBB8FEC-E7F9-4C37-A4DB-61ADBBDF69F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242" y="2922587"/>
            <a:ext cx="2245995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5F3DC8A2-F54D-4969-8C3C-40C6A4AE9AF5}"/>
              </a:ext>
            </a:extLst>
          </p:cNvPr>
          <p:cNvSpPr/>
          <p:nvPr/>
        </p:nvSpPr>
        <p:spPr>
          <a:xfrm>
            <a:off x="5823311" y="3598961"/>
            <a:ext cx="52107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cap="all" dirty="0">
                <a:ln w="3175" cmpd="sng">
                  <a:noFill/>
                </a:ln>
                <a:solidFill>
                  <a:prstClr val="white"/>
                </a:solidFill>
                <a:latin typeface="Calibri Light" panose="020F0302020204030204"/>
                <a:ea typeface="+mj-ea"/>
                <a:cs typeface="+mj-cs"/>
              </a:rPr>
              <a:t>Lasso Regression model</a:t>
            </a:r>
            <a:endParaRPr lang="en-GB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A7568976-17C0-4B91-948F-03C8F29B205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8672" y="4511992"/>
            <a:ext cx="2487295" cy="6584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9590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6B7226-E54D-4224-BEA5-431F29C45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1564640"/>
            <a:ext cx="10131425" cy="1456267"/>
          </a:xfrm>
        </p:spPr>
        <p:txBody>
          <a:bodyPr>
            <a:normAutofit/>
          </a:bodyPr>
          <a:lstStyle/>
          <a:p>
            <a:r>
              <a:rPr lang="en-GB" b="1" dirty="0"/>
              <a:t>Random Forrest Classifier</a:t>
            </a:r>
            <a:endParaRPr lang="en-GB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5F3DC8A2-F54D-4969-8C3C-40C6A4AE9AF5}"/>
              </a:ext>
            </a:extLst>
          </p:cNvPr>
          <p:cNvSpPr/>
          <p:nvPr/>
        </p:nvSpPr>
        <p:spPr>
          <a:xfrm>
            <a:off x="5823311" y="850681"/>
            <a:ext cx="58273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K-</a:t>
            </a:r>
            <a:r>
              <a:rPr lang="nl-BE" sz="3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Nearest</a:t>
            </a:r>
            <a:r>
              <a:rPr lang="nl-BE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nl-BE" sz="3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Neighbors</a:t>
            </a:r>
            <a:r>
              <a:rPr lang="nl-BE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nl-BE" sz="3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Classifier</a:t>
            </a:r>
            <a:endParaRPr lang="en-GB" dirty="0"/>
          </a:p>
        </p:txBody>
      </p:sp>
      <p:pic>
        <p:nvPicPr>
          <p:cNvPr id="8" name="Afbeelding 7" descr="B5CB39E6">
            <a:extLst>
              <a:ext uri="{FF2B5EF4-FFF2-40B4-BE49-F238E27FC236}">
                <a16:creationId xmlns:a16="http://schemas.microsoft.com/office/drawing/2014/main" id="{D31D749F-5DE1-47A3-8F55-0F8F3BF281F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" y="2757487"/>
            <a:ext cx="4279265" cy="373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Afbeelding 8" descr="606146E4">
            <a:extLst>
              <a:ext uri="{FF2B5EF4-FFF2-40B4-BE49-F238E27FC236}">
                <a16:creationId xmlns:a16="http://schemas.microsoft.com/office/drawing/2014/main" id="{D278B65F-229D-4D28-9850-8FFC28FC0C3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087" y="1634807"/>
            <a:ext cx="4279265" cy="373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8093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9487CD-7D0F-41CA-BC10-EA03D14049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EBF047BC-E7B8-464E-A98D-905B0C9F82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91" t="90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B248D8-CF52-4E79-8818-CCF3E9CD55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EE853D4C-8752-44E5-AD7A-063F8234AA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3F69954-D4AA-45CE-A548-AEBF62E313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068A9AF-AB93-401A-8CE9-F39578B3A7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884D755-D741-471A-A4CA-F50EF5B592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5B122A-DB1B-47F1-9D17-7AAD12FDCC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F5D230F-E76B-4836-8358-A102EEAE77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2430D58-5160-48FC-8844-63C3E0B104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35B9D0E-1620-4053-A7CC-0315832CBFC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384EAA0-3D9E-4D80-B921-03DB831EC6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7733966-4929-4D6A-9E07-2410580C02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0B5A27-B6CC-4E73-8D9A-3FEFD3FB68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EEA3C4E-D362-4242-9810-2D32F7E94C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B38A6C6-EFF5-4EE1-ADFE-B5F507B080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015C031-4320-4BBA-86BE-C1C67FBBA9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E8CBF99-47D6-4D49-BB15-0D7BE834E29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E1EFA5-BC29-4544-8FD3-018ACD2121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25904B-4221-4FAD-BE3E-44A63F3CE0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F82C6C7-DBDD-44C9-8FCF-ADED6B5B3B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C53B382-C708-47B5-AA1D-0BEC4F042B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6953A60-0310-4285-8409-1D3868C9BB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3773B86-6265-4CC5-83C1-A09F76FEDC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065C455-96CD-464F-BFF3-C22DBF3A0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237F692-81B3-4CD6-972E-7796DD644C9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ECA07D0-9E86-4A9B-BAB4-43493766AC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8FA0748-B289-4275-B061-F24BC6DBB9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3ECAB31-E589-40F0-B92D-1D4BB1A1C0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C59E4A1-C61A-41D0-AF5B-57D898401E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95CAE1B-7705-4527-ACE1-3A682722B9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46A045C-2507-4310-A46F-3C24C36D57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D534929-5355-4FCC-B28D-23A2B339A47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F81BF46-0D3A-4438-8EEE-6121B670CE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0C3AD23-F5B5-4D59-8AC8-81D53B8B34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9052C6B-3534-4A9B-B622-E8D5D13218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4D56ED8-876B-4EE6-B357-10A12B5BA9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5D4CDC2-E214-4417-8095-5B2F91AEAB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6C5CE46-26FC-41D6-A21C-F65C878955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6C81983-24FD-4606-B8D4-469D798802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41EB9C6-04B6-40DB-9DC7-D04A93BFD6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871D9AB-A0B0-47A4-A672-76333E7055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475B67C-4900-48BA-9B5E-B8757884B4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E1C3B6C-DA70-4290-8F39-6C593A1813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0583374-799E-427C-B427-008CE921FF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E40998E-C5A3-492A-B12A-148AB0EBCE6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9283048-DDA8-4BC4-B8CC-DF3C5A9F25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429CF45-D8B8-484C-9A56-6A827F458D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CD09BAD-3640-4C2C-BCFB-6616880580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B8388B9-6E7F-4E4A-B6AF-DE7EC2A005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A142A50-C95A-4541-A313-EF1B19CEDD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E664D3E-3B0F-4769-9D06-0D2A9F7FDD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823FC98-39F7-48F1-9108-E89CF17858D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531CA6A-5852-4AF8-9BB7-FB48A7ADFA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6490D45-405E-42E8-8E75-FB40435E4D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655B4ED-0C84-4BED-B75C-7856E3FF4D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8472CDE-C9A5-41FF-9F25-C11A4BC028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161A2FD-1C25-44BE-9436-0C75B67E350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EB8AE4B-8581-470F-8F5F-3E4939381A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43DADFF-BD52-4029-9501-239CF76006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4CEB4E7-E357-4D3C-A253-8A54191B5B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F8EEACB-8345-4632-BC96-621945A0182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E32197A-D1A2-4A8B-A6D2-CAF590F248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3F8E170-186A-4D86-A017-B30FBECF697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49B6D74-07B1-4E0E-9BBA-1905247399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320448A-2320-459B-B975-71822DD385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B594DEB-FD2B-4FAF-A670-65C0355DAF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BCC1FEE-F2A2-4CBC-A937-65FB46A314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D32B9E3-91E7-419D-AF64-B8EF6424FD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004CD01-0FC5-4CD8-A1B4-CE11287753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1FE5CA4-CBA0-4623-8CCA-9D340DFA3D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486D501-B2DE-45BD-8240-731D2EAA97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AEAB6A1-C430-4444-99EF-4EEA3EC0C5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A6FDF40-BC01-4309-832B-B4E1C698BF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D07185-1C9A-4B11-80A0-E2ED0D85FC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32CFF46-1BB3-4160-9356-F224042C53B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FE94851-EBB2-40D8-8D64-9822B6D62CE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BBFF110-E54E-4FB1-B864-A4457C6CE7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319A31A-8D57-4A81-9231-0AC53C6CDB1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68704F1-4068-46C9-ABC3-49FE3E0E1CC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4FB8274-3C59-4C53-B2F4-813FD708EE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59F7020-06BC-4E19-A07A-C19993A92E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520646A-A14F-42EC-A5E7-6CBCE891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B65C275-E65F-4C36-8C20-BAF3CC7443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71DC201-58DF-4042-B9BD-524107368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6333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NetworkX</a:t>
            </a:r>
          </a:p>
        </p:txBody>
      </p:sp>
    </p:spTree>
    <p:extLst>
      <p:ext uri="{BB962C8B-B14F-4D97-AF65-F5344CB8AC3E}">
        <p14:creationId xmlns:p14="http://schemas.microsoft.com/office/powerpoint/2010/main" val="46975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ABDB4582-44AE-4E18-8464-05E0C5731A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834AA19D-D28C-42A8-85C3-43596A2C51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027E42E-AE32-44CA-B7BB-2E81811F8D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088E0A1-0B30-4CCB-8A81-FE7CD95126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8875F36-1881-4C6F-AF34-61C12DCB17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4FA217E-E029-463E-8F69-3C494C30F1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E20BA78-A2F8-4EE9-AD79-4560BBABA8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C72D971-8746-4672-9ED9-022673A109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3D413D-3B8A-42F0-BFB8-2C9764FA7B7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AF004B3-4700-4D62-BFA8-07A2CB52EE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F454BC-502F-45A5-9286-F9AAF53D9F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E04F419-5713-469A-801C-416F54A3493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4E4635B-24F2-4032-BDD6-D07990AD4BC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BA8091B-8DDA-425F-AF93-023ED9F45C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356D989-2866-49C1-BE2B-5ED7B961AC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719C6D4-8B9A-4109-A7CC-A940A2C1E3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488CB7D-BD79-42A2-9200-768664CE60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9B656FE-3DC8-486B-B8BB-41C7BA0142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6F6CA85-0A9C-4332-BCC1-D91463777B7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EAB4D0-E390-4195-8B31-E4F17F09868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8A04328-E8BF-4B6D-AC14-E9E8E29D7F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597E401-97C5-423E-919A-DFD8915BB92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7EA9F4A-CFDB-45BF-8DA2-27C8F718A87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7A71F04-BE81-4FD0-B4F6-DDCDC1209C1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CF6D7C9-41B5-4E8A-A287-14EA84A583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361FC71-51B7-4AA8-BCDA-D38F2D9AF52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1F21AF5-4602-46DF-9820-4826EA4B42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9480754-0F96-4430-8DC3-979A21C428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B44DF25-1482-4A14-BFC6-6C69CC9C53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7CC1AE-0A32-4E1E-896B-2A76EF57B1D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1A70B7F-5ACA-407B-B645-525A6D3213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4632EC0-D4CC-4E06-A467-B0DF2F2430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BB4EF78-7BCD-41A0-B952-481EE0188F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AE8FAF5-4FE8-43CB-B6E8-E70FE1B35E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489096B-B47B-4B83-A584-0A6718E21B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07A979D-500D-4B4D-A74A-242888401D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7B2E235-E6D3-4488-903E-803B765F38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70A1F48-54C1-4EA4-AB1C-BF2CFE1EBD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B45E8F5-9801-48FA-9935-AF3FA51F1A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A0D9948-0529-40C1-A0EB-196656CCBDB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6C673E7-DE8B-4947-AD07-6B652F9268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5C48DA5-6E2D-4876-98D8-497CBEB0BB9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3A5FD2A-FDB5-4881-8DB9-87BC860BF9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D40631C-5F57-4F40-B598-65724FB7F7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AEB9ED3-7842-4EAB-B58C-757BAFCBD9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0F113F6-91C1-403A-AF4E-8AD9DA1A8D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351E6F3-1156-40E6-94EB-2D804EDAE1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E2BC071-E0C5-4183-9B2E-3A0D9BF783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2E7482A-2B6D-40DC-A943-86A385AE4AD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09509B9-40D7-4C0E-A338-DAD440BD86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65A53-6D4B-4206-8A46-0F7A19469A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322A210-DF61-4EB5-AF0C-DA047452ED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1B482A4E-4BE7-4244-A91A-C82C8DB4E9D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D0601FF-B12D-4E5B-956D-3F4EC2497B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4542652-9CA6-4B8D-BC59-2F7B20ABC01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0BA007D-9E92-4CA8-A708-6C7DD2E7BA7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DD07D47-C804-4455-8309-0E7DC83AF10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73AA0B1-9C05-40F8-85B8-E805227867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5BA57D4-7DE3-4704-8C13-FBC3A75B080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6582B0D-575F-41A0-975E-60E6754A0F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A2AE5EC-9F9A-436C-9454-E988EA7597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459BB45-EFAA-4138-B1E7-CF817A0989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906B09C-E123-4952-8CBB-5244CFB0DC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0E6C7E7-0039-4BD1-9DDF-E9C52222450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FDBDA5F-D32E-4611-A505-D2DE671DDBC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53A6C64-6F86-48DB-9EA8-1444053175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5E86FAF-C76F-40A2-ADFB-FDE12C10146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AAD2EAE-270E-44F7-A11B-0C801D86B8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F145145-8413-44DF-B42A-6084651BF1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93269C9-5835-433D-9FA0-948E336724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78E720B-02C1-486E-8358-80840FEA7D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F1037A0-FF5E-4FAA-9F3F-E870FD005A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8D1A6B3-5A9D-4D3E-AB5C-9A5FEAE812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EC51D1F-69E1-4B0B-94B0-7D93FB4112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03D6CC9-C969-4591-AEDF-472DA64E57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24D973E-B86F-4AF8-8556-C52397282C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FC5213B-135A-41A5-A778-80B1630890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0780E42-A140-4D97-9857-771BD1D391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27A0811-BE72-487B-AA54-57491FA506C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3F9A93E-E149-44CA-A1FD-BE38A1C672D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26B12C1-22E7-4F8F-BC20-E444596E6B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1" descr="C:\Users\jodus\AppData\Local\Packages\Microsoft.Office.Desktop_8wekyb3d8bbwe\AC\INetCache\Content.MSO\55DD4B5D.tmp">
            <a:extLst>
              <a:ext uri="{FF2B5EF4-FFF2-40B4-BE49-F238E27FC236}">
                <a16:creationId xmlns:a16="http://schemas.microsoft.com/office/drawing/2014/main" id="{F3B34D78-7BED-45C0-AF0A-3862FA136C4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408" y="1626704"/>
            <a:ext cx="5414164" cy="4973149"/>
          </a:xfrm>
          <a:prstGeom prst="rect">
            <a:avLst/>
          </a:prstGeom>
          <a:noFill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B3392DD-5478-4F3C-A573-2F993AE51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4800" dirty="0" err="1"/>
              <a:t>Grafiek</a:t>
            </a:r>
            <a:r>
              <a:rPr lang="en-US" sz="4800" dirty="0"/>
              <a:t> van </a:t>
            </a:r>
            <a:r>
              <a:rPr lang="en-US" sz="4800" dirty="0" err="1"/>
              <a:t>alle</a:t>
            </a:r>
            <a:r>
              <a:rPr lang="en-US" sz="4800" dirty="0"/>
              <a:t> </a:t>
            </a:r>
            <a:r>
              <a:rPr lang="en-US" sz="4800" dirty="0" err="1"/>
              <a:t>luchthavens</a:t>
            </a:r>
            <a:r>
              <a:rPr lang="en-US" sz="4800" dirty="0"/>
              <a:t> </a:t>
            </a:r>
            <a:r>
              <a:rPr lang="en-US" sz="4800" dirty="0" err="1"/>
              <a:t>en</a:t>
            </a:r>
            <a:r>
              <a:rPr lang="en-US" sz="4800" dirty="0"/>
              <a:t> </a:t>
            </a:r>
            <a:r>
              <a:rPr lang="en-US" sz="4800" dirty="0" err="1"/>
              <a:t>hun</a:t>
            </a:r>
            <a:r>
              <a:rPr lang="en-US" sz="4800" dirty="0"/>
              <a:t> routes</a:t>
            </a:r>
          </a:p>
        </p:txBody>
      </p:sp>
    </p:spTree>
    <p:extLst>
      <p:ext uri="{BB962C8B-B14F-4D97-AF65-F5344CB8AC3E}">
        <p14:creationId xmlns:p14="http://schemas.microsoft.com/office/powerpoint/2010/main" val="2724214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5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01" name="Picture 5" descr="C:\Users\jodus\AppData\Local\Packages\Microsoft.Office.Desktop_8wekyb3d8bbwe\AC\INetCache\Content.MSO\E873C252.tmp">
            <a:extLst>
              <a:ext uri="{FF2B5EF4-FFF2-40B4-BE49-F238E27FC236}">
                <a16:creationId xmlns:a16="http://schemas.microsoft.com/office/drawing/2014/main" id="{A74D824E-1EB9-4E18-BB08-18821A18C2A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10" y="1450218"/>
            <a:ext cx="6921364" cy="3962480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C3153B4-2CB4-4262-A97D-EA12C7723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Route map</a:t>
            </a:r>
          </a:p>
        </p:txBody>
      </p:sp>
    </p:spTree>
    <p:extLst>
      <p:ext uri="{BB962C8B-B14F-4D97-AF65-F5344CB8AC3E}">
        <p14:creationId xmlns:p14="http://schemas.microsoft.com/office/powerpoint/2010/main" val="3880588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A9487CD-7D0F-41CA-BC10-EA03D14049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FE235EC8-9A5F-4AE0-8B2D-0281FDF6D5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/>
          </a:blip>
          <a:srcRect l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EB248D8-CF52-4E79-8818-CCF3E9CD55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2" name="Freeform 5">
            <a:extLst>
              <a:ext uri="{FF2B5EF4-FFF2-40B4-BE49-F238E27FC236}">
                <a16:creationId xmlns:a16="http://schemas.microsoft.com/office/drawing/2014/main" id="{EE853D4C-8752-44E5-AD7A-063F8234AA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4" name="Freeform 14">
            <a:extLst>
              <a:ext uri="{FF2B5EF4-FFF2-40B4-BE49-F238E27FC236}">
                <a16:creationId xmlns:a16="http://schemas.microsoft.com/office/drawing/2014/main" id="{73F69954-D4AA-45CE-A548-AEBF62E313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068A9AF-AB93-401A-8CE9-F39578B3A7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884D755-D741-471A-A4CA-F50EF5B592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15B122A-DB1B-47F1-9D17-7AAD12FDCC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5D230F-E76B-4836-8358-A102EEAE77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2430D58-5160-48FC-8844-63C3E0B104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35B9D0E-1620-4053-A7CC-0315832CBFC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384EAA0-3D9E-4D80-B921-03DB831EC6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7733966-4929-4D6A-9E07-2410580C02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E0B5A27-B6CC-4E73-8D9A-3FEFD3FB68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EEA3C4E-D362-4242-9810-2D32F7E94C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B38A6C6-EFF5-4EE1-ADFE-B5F507B080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015C031-4320-4BBA-86BE-C1C67FBBA9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8CBF99-47D6-4D49-BB15-0D7BE834E29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FE1EFA5-BC29-4544-8FD3-018ACD2121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525904B-4221-4FAD-BE3E-44A63F3CE0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F82C6C7-DBDD-44C9-8FCF-ADED6B5B3B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C53B382-C708-47B5-AA1D-0BEC4F042B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6953A60-0310-4285-8409-1D3868C9BB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3773B86-6265-4CC5-83C1-A09F76FEDC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065C455-96CD-464F-BFF3-C22DBF3A0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237F692-81B3-4CD6-972E-7796DD644C9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ECA07D0-9E86-4A9B-BAB4-43493766AC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8FA0748-B289-4275-B061-F24BC6DBB9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3ECAB31-E589-40F0-B92D-1D4BB1A1C0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59E4A1-C61A-41D0-AF5B-57D898401E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95CAE1B-7705-4527-ACE1-3A682722B9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46A045C-2507-4310-A46F-3C24C36D57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D534929-5355-4FCC-B28D-23A2B339A47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F81BF46-0D3A-4438-8EEE-6121B670CE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C3AD23-F5B5-4D59-8AC8-81D53B8B34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9052C6B-3534-4A9B-B622-E8D5D13218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4D56ED8-876B-4EE6-B357-10A12B5BA9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5D4CDC2-E214-4417-8095-5B2F91AEAB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6C5CE46-26FC-41D6-A21C-F65C878955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6C81983-24FD-4606-B8D4-469D798802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41EB9C6-04B6-40DB-9DC7-D04A93BFD6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871D9AB-A0B0-47A4-A672-76333E7055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475B67C-4900-48BA-9B5E-B8757884B4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E1C3B6C-DA70-4290-8F39-6C593A1813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0583374-799E-427C-B427-008CE921FF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E40998E-C5A3-492A-B12A-148AB0EBCE6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9283048-DDA8-4BC4-B8CC-DF3C5A9F25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429CF45-D8B8-484C-9A56-6A827F458D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CD09BAD-3640-4C2C-BCFB-6616880580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B8388B9-6E7F-4E4A-B6AF-DE7EC2A005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A142A50-C95A-4541-A313-EF1B19CEDD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E664D3E-3B0F-4769-9D06-0D2A9F7FDD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823FC98-39F7-48F1-9108-E89CF17858D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531CA6A-5852-4AF8-9BB7-FB48A7ADFA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6490D45-405E-42E8-8E75-FB40435E4D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655B4ED-0C84-4BED-B75C-7856E3FF4D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8472CDE-C9A5-41FF-9F25-C11A4BC028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161A2FD-1C25-44BE-9436-0C75B67E350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EB8AE4B-8581-470F-8F5F-3E4939381A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43DADFF-BD52-4029-9501-239CF76006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4CEB4E7-E357-4D3C-A253-8A54191B5B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F8EEACB-8345-4632-BC96-621945A0182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E32197A-D1A2-4A8B-A6D2-CAF590F248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3F8E170-186A-4D86-A017-B30FBECF697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49B6D74-07B1-4E0E-9BBA-1905247399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320448A-2320-459B-B975-71822DD385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7B594DEB-FD2B-4FAF-A670-65C0355DAF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BCC1FEE-F2A2-4CBC-A937-65FB46A314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D32B9E3-91E7-419D-AF64-B8EF6424FD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004CD01-0FC5-4CD8-A1B4-CE11287753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11FE5CA4-CBA0-4623-8CCA-9D340DFA3D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486D501-B2DE-45BD-8240-731D2EAA97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AEAB6A1-C430-4444-99EF-4EEA3EC0C5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A6FDF40-BC01-4309-832B-B4E1C698BF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BD07185-1C9A-4B11-80A0-E2ED0D85FC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32CFF46-1BB3-4160-9356-F224042C53B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FE94851-EBB2-40D8-8D64-9822B6D62CE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DBBFF110-E54E-4FB1-B864-A4457C6CE7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319A31A-8D57-4A81-9231-0AC53C6CDB1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768704F1-4068-46C9-ABC3-49FE3E0E1CC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4FB8274-3C59-4C53-B2F4-813FD708EE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59F7020-06BC-4E19-A07A-C19993A92E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520646A-A14F-42EC-A5E7-6CBCE891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B65C275-E65F-4C36-8C20-BAF3CC7443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651AA530-CE94-40AC-887F-57B097208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6333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Bedankt</a:t>
            </a:r>
            <a:br>
              <a:rPr lang="en-US" sz="4800" dirty="0"/>
            </a:br>
            <a:r>
              <a:rPr lang="en-US" sz="4800"/>
              <a:t>Zijn</a:t>
            </a:r>
            <a:r>
              <a:rPr lang="en-US" sz="4800" dirty="0"/>
              <a:t> </a:t>
            </a:r>
            <a:r>
              <a:rPr lang="en-US" sz="4800"/>
              <a:t>er</a:t>
            </a:r>
            <a:r>
              <a:rPr lang="en-US" sz="4800" dirty="0"/>
              <a:t> </a:t>
            </a:r>
            <a:r>
              <a:rPr lang="en-US" sz="4800"/>
              <a:t>nog</a:t>
            </a:r>
            <a:r>
              <a:rPr lang="en-US" sz="4800" dirty="0"/>
              <a:t> </a:t>
            </a:r>
            <a:r>
              <a:rPr lang="en-US" sz="4800"/>
              <a:t>vragen</a:t>
            </a:r>
            <a:r>
              <a:rPr lang="en-US" sz="4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22428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804CD2-16AD-4CC8-B3CE-EF262099C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442" y="663970"/>
            <a:ext cx="10352612" cy="5539122"/>
          </a:xfrm>
        </p:spPr>
        <p:txBody>
          <a:bodyPr>
            <a:noAutofit/>
          </a:bodyPr>
          <a:lstStyle/>
          <a:p>
            <a:r>
              <a:rPr lang="nl-BE" sz="14900" dirty="0"/>
              <a:t>11.401.196</a:t>
            </a:r>
            <a:endParaRPr lang="en-GB" sz="14900" dirty="0"/>
          </a:p>
        </p:txBody>
      </p:sp>
    </p:spTree>
    <p:extLst>
      <p:ext uri="{BB962C8B-B14F-4D97-AF65-F5344CB8AC3E}">
        <p14:creationId xmlns:p14="http://schemas.microsoft.com/office/powerpoint/2010/main" val="3599772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804CD2-16AD-4CC8-B3CE-EF262099C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442" y="663970"/>
            <a:ext cx="10352612" cy="5539122"/>
          </a:xfrm>
        </p:spPr>
        <p:txBody>
          <a:bodyPr>
            <a:noAutofit/>
          </a:bodyPr>
          <a:lstStyle/>
          <a:p>
            <a:r>
              <a:rPr lang="nl-BE" sz="14900" dirty="0"/>
              <a:t>10.522.133</a:t>
            </a:r>
            <a:endParaRPr lang="en-GB" sz="14900" dirty="0"/>
          </a:p>
        </p:txBody>
      </p:sp>
    </p:spTree>
    <p:extLst>
      <p:ext uri="{BB962C8B-B14F-4D97-AF65-F5344CB8AC3E}">
        <p14:creationId xmlns:p14="http://schemas.microsoft.com/office/powerpoint/2010/main" val="2135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0">
            <a:extLst>
              <a:ext uri="{FF2B5EF4-FFF2-40B4-BE49-F238E27FC236}">
                <a16:creationId xmlns:a16="http://schemas.microsoft.com/office/drawing/2014/main" id="{6EB3069F-D3A4-4E5B-B87F-660412107D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90C9D912-80DF-4385-ABFC-9B2D91B9C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88" y="405837"/>
            <a:ext cx="5659148" cy="372088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46303EF1-E3BD-4F26-AA2A-ECA214629C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803" y="2507886"/>
            <a:ext cx="5646640" cy="374089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6377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9487CD-7D0F-41CA-BC10-EA03D14049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DC5FD9C6-B36E-4720-B711-D92DC8BA17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43" t="8828" b="2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B248D8-CF52-4E79-8818-CCF3E9CD55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EE853D4C-8752-44E5-AD7A-063F8234AA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3F69954-D4AA-45CE-A548-AEBF62E313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068A9AF-AB93-401A-8CE9-F39578B3A7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884D755-D741-471A-A4CA-F50EF5B592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5B122A-DB1B-47F1-9D17-7AAD12FDCC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F5D230F-E76B-4836-8358-A102EEAE77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2430D58-5160-48FC-8844-63C3E0B104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35B9D0E-1620-4053-A7CC-0315832CBFC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384EAA0-3D9E-4D80-B921-03DB831EC6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7733966-4929-4D6A-9E07-2410580C02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0B5A27-B6CC-4E73-8D9A-3FEFD3FB68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EEA3C4E-D362-4242-9810-2D32F7E94C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B38A6C6-EFF5-4EE1-ADFE-B5F507B080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015C031-4320-4BBA-86BE-C1C67FBBA9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E8CBF99-47D6-4D49-BB15-0D7BE834E29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E1EFA5-BC29-4544-8FD3-018ACD2121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25904B-4221-4FAD-BE3E-44A63F3CE0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F82C6C7-DBDD-44C9-8FCF-ADED6B5B3B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C53B382-C708-47B5-AA1D-0BEC4F042B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6953A60-0310-4285-8409-1D3868C9BB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3773B86-6265-4CC5-83C1-A09F76FEDC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065C455-96CD-464F-BFF3-C22DBF3A0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237F692-81B3-4CD6-972E-7796DD644C9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ECA07D0-9E86-4A9B-BAB4-43493766AC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8FA0748-B289-4275-B061-F24BC6DBB9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3ECAB31-E589-40F0-B92D-1D4BB1A1C0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C59E4A1-C61A-41D0-AF5B-57D898401E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95CAE1B-7705-4527-ACE1-3A682722B9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46A045C-2507-4310-A46F-3C24C36D57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D534929-5355-4FCC-B28D-23A2B339A47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F81BF46-0D3A-4438-8EEE-6121B670CE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0C3AD23-F5B5-4D59-8AC8-81D53B8B34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9052C6B-3534-4A9B-B622-E8D5D13218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4D56ED8-876B-4EE6-B357-10A12B5BA9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5D4CDC2-E214-4417-8095-5B2F91AEAB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6C5CE46-26FC-41D6-A21C-F65C878955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6C81983-24FD-4606-B8D4-469D798802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41EB9C6-04B6-40DB-9DC7-D04A93BFD6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871D9AB-A0B0-47A4-A672-76333E7055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475B67C-4900-48BA-9B5E-B8757884B4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E1C3B6C-DA70-4290-8F39-6C593A1813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0583374-799E-427C-B427-008CE921FF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E40998E-C5A3-492A-B12A-148AB0EBCE6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9283048-DDA8-4BC4-B8CC-DF3C5A9F25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429CF45-D8B8-484C-9A56-6A827F458D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CD09BAD-3640-4C2C-BCFB-6616880580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B8388B9-6E7F-4E4A-B6AF-DE7EC2A005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A142A50-C95A-4541-A313-EF1B19CEDD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E664D3E-3B0F-4769-9D06-0D2A9F7FDD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823FC98-39F7-48F1-9108-E89CF17858D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531CA6A-5852-4AF8-9BB7-FB48A7ADFA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6490D45-405E-42E8-8E75-FB40435E4D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655B4ED-0C84-4BED-B75C-7856E3FF4D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8472CDE-C9A5-41FF-9F25-C11A4BC028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161A2FD-1C25-44BE-9436-0C75B67E350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EB8AE4B-8581-470F-8F5F-3E4939381A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43DADFF-BD52-4029-9501-239CF76006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4CEB4E7-E357-4D3C-A253-8A54191B5B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F8EEACB-8345-4632-BC96-621945A0182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E32197A-D1A2-4A8B-A6D2-CAF590F248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3F8E170-186A-4D86-A017-B30FBECF697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49B6D74-07B1-4E0E-9BBA-1905247399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320448A-2320-459B-B975-71822DD385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B594DEB-FD2B-4FAF-A670-65C0355DAF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BCC1FEE-F2A2-4CBC-A937-65FB46A314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D32B9E3-91E7-419D-AF64-B8EF6424FD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004CD01-0FC5-4CD8-A1B4-CE11287753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1FE5CA4-CBA0-4623-8CCA-9D340DFA3D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486D501-B2DE-45BD-8240-731D2EAA97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AEAB6A1-C430-4444-99EF-4EEA3EC0C5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A6FDF40-BC01-4309-832B-B4E1C698BF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D07185-1C9A-4B11-80A0-E2ED0D85FC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32CFF46-1BB3-4160-9356-F224042C53B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FE94851-EBB2-40D8-8D64-9822B6D62CE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BBFF110-E54E-4FB1-B864-A4457C6CE7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319A31A-8D57-4A81-9231-0AC53C6CDB1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68704F1-4068-46C9-ABC3-49FE3E0E1CC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4FB8274-3C59-4C53-B2F4-813FD708EE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59F7020-06BC-4E19-A07A-C19993A92E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520646A-A14F-42EC-A5E7-6CBCE891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B65C275-E65F-4C36-8C20-BAF3CC7443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708793B1-051B-44D3-93AF-CD213D90A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6333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Charts</a:t>
            </a:r>
          </a:p>
        </p:txBody>
      </p:sp>
    </p:spTree>
    <p:extLst>
      <p:ext uri="{BB962C8B-B14F-4D97-AF65-F5344CB8AC3E}">
        <p14:creationId xmlns:p14="http://schemas.microsoft.com/office/powerpoint/2010/main" val="1552274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6" name="Freeform 5">
            <a:extLst>
              <a:ext uri="{FF2B5EF4-FFF2-40B4-BE49-F238E27FC236}">
                <a16:creationId xmlns:a16="http://schemas.microsoft.com/office/drawing/2014/main" id="{ABDB4582-44AE-4E18-8464-05E0C5731A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8" name="Freeform 14">
            <a:extLst>
              <a:ext uri="{FF2B5EF4-FFF2-40B4-BE49-F238E27FC236}">
                <a16:creationId xmlns:a16="http://schemas.microsoft.com/office/drawing/2014/main" id="{834AA19D-D28C-42A8-85C3-43596A2C51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027E42E-AE32-44CA-B7BB-2E81811F8D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088E0A1-0B30-4CCB-8A81-FE7CD95126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8875F36-1881-4C6F-AF34-61C12DCB17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4FA217E-E029-463E-8F69-3C494C30F1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E20BA78-A2F8-4EE9-AD79-4560BBABA8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C72D971-8746-4672-9ED9-022673A109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93D413D-3B8A-42F0-BFB8-2C9764FA7B7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F004B3-4700-4D62-BFA8-07A2CB52EE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3F454BC-502F-45A5-9286-F9AAF53D9F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E04F419-5713-469A-801C-416F54A3493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4E4635B-24F2-4032-BDD6-D07990AD4BC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BA8091B-8DDA-425F-AF93-023ED9F45C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356D989-2866-49C1-BE2B-5ED7B961AC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719C6D4-8B9A-4109-A7CC-A940A2C1E3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488CB7D-BD79-42A2-9200-768664CE60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9B656FE-3DC8-486B-B8BB-41C7BA0142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6F6CA85-0A9C-4332-BCC1-D91463777B7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3EAB4D0-E390-4195-8B31-E4F17F09868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8A04328-E8BF-4B6D-AC14-E9E8E29D7F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597E401-97C5-423E-919A-DFD8915BB92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7EA9F4A-CFDB-45BF-8DA2-27C8F718A87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7A71F04-BE81-4FD0-B4F6-DDCDC1209C1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CF6D7C9-41B5-4E8A-A287-14EA84A583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361FC71-51B7-4AA8-BCDA-D38F2D9AF52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1F21AF5-4602-46DF-9820-4826EA4B42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9480754-0F96-4430-8DC3-979A21C428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B44DF25-1482-4A14-BFC6-6C69CC9C53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37CC1AE-0A32-4E1E-896B-2A76EF57B1D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1A70B7F-5ACA-407B-B645-525A6D3213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4632EC0-D4CC-4E06-A467-B0DF2F2430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BB4EF78-7BCD-41A0-B952-481EE0188F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AE8FAF5-4FE8-43CB-B6E8-E70FE1B35E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489096B-B47B-4B83-A584-0A6718E21B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07A979D-500D-4B4D-A74A-242888401D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B2E235-E6D3-4488-903E-803B765F38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70A1F48-54C1-4EA4-AB1C-BF2CFE1EBD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B45E8F5-9801-48FA-9935-AF3FA51F1A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A0D9948-0529-40C1-A0EB-196656CCBDB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6C673E7-DE8B-4947-AD07-6B652F9268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5C48DA5-6E2D-4876-98D8-497CBEB0BB9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3A5FD2A-FDB5-4881-8DB9-87BC860BF9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D40631C-5F57-4F40-B598-65724FB7F7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AEB9ED3-7842-4EAB-B58C-757BAFCBD9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0F113F6-91C1-403A-AF4E-8AD9DA1A8D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351E6F3-1156-40E6-94EB-2D804EDAE1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E2BC071-E0C5-4183-9B2E-3A0D9BF783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2E7482A-2B6D-40DC-A943-86A385AE4AD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09509B9-40D7-4C0E-A338-DAD440BD86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FC65A53-6D4B-4206-8A46-0F7A19469A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9322A210-DF61-4EB5-AF0C-DA047452ED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B482A4E-4BE7-4244-A91A-C82C8DB4E9D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D0601FF-B12D-4E5B-956D-3F4EC2497B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4542652-9CA6-4B8D-BC59-2F7B20ABC01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0BA007D-9E92-4CA8-A708-6C7DD2E7BA7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DD07D47-C804-4455-8309-0E7DC83AF10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73AA0B1-9C05-40F8-85B8-E805227867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5BA57D4-7DE3-4704-8C13-FBC3A75B080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6582B0D-575F-41A0-975E-60E6754A0F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A2AE5EC-9F9A-436C-9454-E988EA7597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459BB45-EFAA-4138-B1E7-CF817A0989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906B09C-E123-4952-8CBB-5244CFB0DC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0E6C7E7-0039-4BD1-9DDF-E9C52222450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FDBDA5F-D32E-4611-A505-D2DE671DDBC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53A6C64-6F86-48DB-9EA8-1444053175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5E86FAF-C76F-40A2-ADFB-FDE12C10146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AAD2EAE-270E-44F7-A11B-0C801D86B8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F145145-8413-44DF-B42A-6084651BF1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93269C9-5835-433D-9FA0-948E336724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78E720B-02C1-486E-8358-80840FEA7D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F1037A0-FF5E-4FAA-9F3F-E870FD005A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38D1A6B3-5A9D-4D3E-AB5C-9A5FEAE812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EC51D1F-69E1-4B0B-94B0-7D93FB4112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03D6CC9-C969-4591-AEDF-472DA64E57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24D973E-B86F-4AF8-8556-C52397282C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FC5213B-135A-41A5-A778-80B1630890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0780E42-A140-4D97-9857-771BD1D391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27A0811-BE72-487B-AA54-57491FA506C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3F9A93E-E149-44CA-A1FD-BE38A1C672D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26B12C1-22E7-4F8F-BC20-E444596E6B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F09F7C74-8459-465B-BC3F-61CD863BD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4800" dirty="0"/>
              <a:t>How</a:t>
            </a:r>
            <a:r>
              <a:rPr lang="en-US" sz="4800" i="1" dirty="0"/>
              <a:t> </a:t>
            </a:r>
            <a:r>
              <a:rPr lang="en-US" sz="4800" dirty="0"/>
              <a:t>many flights are being served by which carrier from 2011 to 2012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B69BB71-01AA-4312-9779-DEA3C471D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876" y="4851399"/>
            <a:ext cx="4513792" cy="9144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800" dirty="0"/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B030D79A-5016-4177-AE2A-3E7B50AF8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468" y="1074494"/>
            <a:ext cx="6020544" cy="562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83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5A0808E7-1A0C-4664-86D5-2070AD2E6D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37" r="8875" b="28371"/>
          <a:stretch/>
        </p:blipFill>
        <p:spPr>
          <a:xfrm>
            <a:off x="1549038" y="645517"/>
            <a:ext cx="9093924" cy="373816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89BCA88-F027-4772-8FA5-A4C87A452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653" y="5198533"/>
            <a:ext cx="10127192" cy="9313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GB" b="1" i="1" dirty="0"/>
              <a:t>How many flights did each carrier carried out from 2011 to 2012</a:t>
            </a:r>
            <a:br>
              <a:rPr lang="en-GB" b="1" dirty="0"/>
            </a:b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308012D-7C60-4D9E-8698-4CD7A6AFD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62399" y="5461009"/>
            <a:ext cx="7197726" cy="4063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729180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BB0944-A411-4E8A-B949-627F38E23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nl-BE" dirty="0"/>
              <a:t>Bevinding</a:t>
            </a:r>
            <a:endParaRPr lang="en-GB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1D8AEB7-2893-4E54-8CAB-4F368E217F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4640" y="2590482"/>
            <a:ext cx="5760720" cy="2225675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4693526C-70A0-40FB-B77F-72BECB2FC8BF}"/>
              </a:ext>
            </a:extLst>
          </p:cNvPr>
          <p:cNvPicPr/>
          <p:nvPr/>
        </p:nvPicPr>
        <p:blipFill rotWithShape="1">
          <a:blip r:embed="rId3"/>
          <a:srcRect r="35361"/>
          <a:stretch/>
        </p:blipFill>
        <p:spPr>
          <a:xfrm>
            <a:off x="7228840" y="537931"/>
            <a:ext cx="4587240" cy="577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7585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emels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368</TotalTime>
  <Words>489</Words>
  <Application>Microsoft Office PowerPoint</Application>
  <PresentationFormat>Breedbeeld</PresentationFormat>
  <Paragraphs>144</Paragraphs>
  <Slides>29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Times New Roman</vt:lpstr>
      <vt:lpstr>Hemels</vt:lpstr>
      <vt:lpstr>USA Flight data</vt:lpstr>
      <vt:lpstr>Cleanup</vt:lpstr>
      <vt:lpstr>11.401.196</vt:lpstr>
      <vt:lpstr>10.522.133</vt:lpstr>
      <vt:lpstr>PowerPoint-presentatie</vt:lpstr>
      <vt:lpstr>Charts</vt:lpstr>
      <vt:lpstr>How many flights are being served by which carrier from 2011 to 2012 </vt:lpstr>
      <vt:lpstr>How many flights did each carrier carried out from 2011 to 2012 </vt:lpstr>
      <vt:lpstr>Bevinding</vt:lpstr>
      <vt:lpstr>What are the hubs for each carrier?</vt:lpstr>
      <vt:lpstr>Bevindingen</vt:lpstr>
      <vt:lpstr>The total amount of scheduled flight time compared to the actual flight time per carrier from 2011 to 2012</vt:lpstr>
      <vt:lpstr>How many turns around the world could you travel from the total flown km per carrier from 2011 to 2012 </vt:lpstr>
      <vt:lpstr>The fight distance compared to the scheduled flight time per carrier</vt:lpstr>
      <vt:lpstr>Per carrier what are the most popular departure states and arrival states </vt:lpstr>
      <vt:lpstr>Bevindingen</vt:lpstr>
      <vt:lpstr>What are top 10 busiest airports and their average time delays</vt:lpstr>
      <vt:lpstr>What are top 10 busiest airports and their average time delays</vt:lpstr>
      <vt:lpstr>The average departure delay and the average arrival delay compared to the number of flights per month</vt:lpstr>
      <vt:lpstr>The average flight time and average delay per flight category compared with each carrier </vt:lpstr>
      <vt:lpstr>Machine learning</vt:lpstr>
      <vt:lpstr>Random Forest Regressor model</vt:lpstr>
      <vt:lpstr>Lineair Regression model </vt:lpstr>
      <vt:lpstr>Ridge Regression model</vt:lpstr>
      <vt:lpstr>Random Forrest Classifier</vt:lpstr>
      <vt:lpstr>NetworkX</vt:lpstr>
      <vt:lpstr>Grafiek van alle luchthavens en hun routes</vt:lpstr>
      <vt:lpstr>Route map</vt:lpstr>
      <vt:lpstr>Bedankt Zijn er nog vragen?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USA Flight data</dc:title>
  <dc:creator>sven depickere</dc:creator>
  <cp:lastModifiedBy>sven depickere</cp:lastModifiedBy>
  <cp:revision>28</cp:revision>
  <dcterms:created xsi:type="dcterms:W3CDTF">2018-05-10T10:25:49Z</dcterms:created>
  <dcterms:modified xsi:type="dcterms:W3CDTF">2018-05-15T05:24:00Z</dcterms:modified>
</cp:coreProperties>
</file>